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89" r:id="rId7"/>
    <p:sldId id="294" r:id="rId8"/>
    <p:sldId id="295" r:id="rId9"/>
    <p:sldId id="264" r:id="rId10"/>
    <p:sldId id="297" r:id="rId11"/>
    <p:sldId id="298" r:id="rId12"/>
    <p:sldId id="258" r:id="rId13"/>
    <p:sldId id="275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9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70" y="10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C354F9-AF4C-4E7A-BDE9-E5C83DA8C78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2023/6/11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891011-CD72-45B7-A8BE-48AB53A0B3AA}" type="datetime1">
              <a:rPr lang="zh-CN" altLang="en-US" noProof="0" smtClean="0"/>
              <a:t>2023/6/11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B9A9E5-4F7F-4A7D-9DE1-89923232926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909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29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26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01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51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054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012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172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202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721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内容占位符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两栏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5" name="文本占位符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6" name="文本占位符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7" name="文本占位符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8" name="文本占位符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9" name="文本占位符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图表占位符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7" name="文本占位符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3" name="文本占位符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4" name="文本占位符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5" name="文本占位符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6" name="文本占位符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8" name="文本占位符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9" name="文本占位符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7" name="文本占位符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0" name="文本占位符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1" name="文本占位符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日期占位符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37" name="页脚占位符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38" name="灯片编号占位符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7" name="SmartArt 占位符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4 人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1"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8 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5" name="图片占位符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6" name="图片占位符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7" name="图片占位符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8" name="图片占位符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内容占位符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单击以编辑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内容占位符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语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占位符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形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34" name="文本占位符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5" name="文本占位符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6" name="文本占位符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7" name="文本占位符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l"/>
            <a:r>
              <a:rPr lang="zh-CN" altLang="en-US" noProof="0"/>
              <a:t>融资演讲稿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 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1" name="文本占位符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2" name="文本占位符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3" name="文本占位符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4" name="文本占位符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2" name="文本占位符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13" name="文本占位符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" name="直接连接符​​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 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8" name="文本占位符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0" name="文本占位符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3" name="文本占位符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4" name="文本占位符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简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2" name="文本占位符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3" name="文本占位符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7" name="日期占位符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6434" y="3993159"/>
            <a:ext cx="6909732" cy="2529281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4000" dirty="0">
                <a:latin typeface="Bauhaus 93" panose="04030905020B02020C02" pitchFamily="82" charset="0"/>
              </a:rPr>
              <a:t>Android</a:t>
            </a:r>
            <a:br>
              <a:rPr lang="en-US" altLang="zh-CN" sz="4400" dirty="0">
                <a:latin typeface="Bauhaus 93" panose="04030905020B02020C02" pitchFamily="82" charset="0"/>
              </a:rPr>
            </a:br>
            <a:r>
              <a:rPr lang="en-US" altLang="zh-CN" sz="8500" dirty="0">
                <a:latin typeface="Bauhaus 93" panose="04030905020B02020C02" pitchFamily="82" charset="0"/>
              </a:rPr>
              <a:t>DAYS MATTER</a:t>
            </a:r>
            <a:br>
              <a:rPr lang="en-US" altLang="zh-CN" sz="7500" dirty="0">
                <a:latin typeface="Bauhaus 93" panose="04030905020B02020C02" pitchFamily="82" charset="0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小组成员：莫正茂 黄嘉星 熊子谦 梁浩彭</a:t>
            </a:r>
            <a:endParaRPr lang="zh-CN" altLang="en-US" sz="75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749" y="485775"/>
            <a:ext cx="6505576" cy="6191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在完成 </a:t>
            </a:r>
            <a:r>
              <a:rPr lang="en-US" altLang="zh-CN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Android Studio </a:t>
            </a:r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任务的合作实验中，我们小组获得了许多宝贵的经验和收获。以下是我们在这个实验中学到的一些关键点和感受：</a:t>
            </a:r>
          </a:p>
          <a:p>
            <a:pPr algn="just">
              <a:buFont typeface="+mj-lt"/>
              <a:buAutoNum type="arabicPeriod"/>
            </a:pPr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团队协作能力：这个实验要求我们在团队中协作完成一个任务。通过与团队成员密切合作，我学会了有效地与他人沟通、分配任务、解决问题和协调工作。我学会了倾听他人的意见，并提供建设性的反馈，以达到团队目标。</a:t>
            </a:r>
          </a:p>
          <a:p>
            <a:pPr algn="just">
              <a:buFont typeface="+mj-lt"/>
              <a:buAutoNum type="arabicPeriod"/>
            </a:pPr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代码版本控制：我们利用</a:t>
            </a:r>
            <a:r>
              <a:rPr lang="en-US" altLang="zh-CN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GitHub</a:t>
            </a:r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进行代码的版本控制，共享和协作。这使得我们能够更好地跟踪代码的变化、协同开发和解决代码冲突。</a:t>
            </a:r>
            <a:endParaRPr lang="en-US" altLang="zh-CN" sz="1500" b="1" i="0" dirty="0"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>
              <a:buFont typeface="+mj-lt"/>
              <a:buAutoNum type="arabicPeriod"/>
            </a:pPr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理解整个开发流程：在这个实验中，我有机会参与从需求分析、设计、开发到测试和部署的完整开发流程。这帮助我更好地理解了软件开发的生命周期和每个阶段的重要性。我学会了如何与其他团队成员协作，并按照计划和时间表推进项目。</a:t>
            </a:r>
          </a:p>
          <a:p>
            <a:pPr algn="just">
              <a:buFont typeface="+mj-lt"/>
              <a:buAutoNum type="arabicPeriod"/>
            </a:pPr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解决问题的能力：在开发过程中，我们遇到了各种技术挑战和问题。通过团队合作和独立思考，我学会了分析问题的根本原因、寻找解决方案，并将其应用到实际情况中。这锻炼了我的解决问题的能力和技术调试的技巧。</a:t>
            </a:r>
          </a:p>
          <a:p>
            <a:pPr algn="just">
              <a:buFont typeface="+mj-lt"/>
              <a:buAutoNum type="arabicPeriod"/>
            </a:pPr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学习新技术：在实验中，我们使用了 </a:t>
            </a:r>
            <a:r>
              <a:rPr lang="en-US" altLang="zh-CN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Android Studio </a:t>
            </a:r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和一些新的库去开发应用程序。我们在这种环境下能够快速学习和掌握新的技术和工具，并将其应用到实践中，进一步加强了我的技术能力和适应新环境的能力。</a:t>
            </a:r>
          </a:p>
          <a:p>
            <a:pPr algn="just"/>
            <a:r>
              <a:rPr lang="zh-CN" altLang="en-US" sz="15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总的来说，这个实验为我提供了一个真实的团队合作环境，让我在实践中学习了许多关于软件开发的重要知识和技能。通过与团队成员的互动和合作，我不仅提高了自己的技术能力，还加强了团队合作和沟通的能力，是一个意义非凡的经历。</a:t>
            </a:r>
            <a:endParaRPr lang="zh-CN" altLang="en-US" sz="15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90E487E-2198-51A2-B022-6244C3AD4BDA}"/>
              </a:ext>
            </a:extLst>
          </p:cNvPr>
          <p:cNvSpPr txBox="1">
            <a:spLocks/>
          </p:cNvSpPr>
          <p:nvPr/>
        </p:nvSpPr>
        <p:spPr>
          <a:xfrm>
            <a:off x="0" y="2009775"/>
            <a:ext cx="4554538" cy="2971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78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r>
              <a:rPr lang="en-US" altLang="zh-CN" sz="3000" dirty="0">
                <a:solidFill>
                  <a:schemeClr val="tx1"/>
                </a:solidFill>
                <a:latin typeface="Bauhaus 93" panose="04030905020B02020C02" pitchFamily="82" charset="0"/>
              </a:rPr>
              <a:t>Android</a:t>
            </a:r>
            <a:endParaRPr lang="zh-CN" altLang="en-US" sz="3000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A1FF5E-BC7B-9A59-A845-7FC9E55E77CD}"/>
              </a:ext>
            </a:extLst>
          </p:cNvPr>
          <p:cNvSpPr txBox="1"/>
          <p:nvPr/>
        </p:nvSpPr>
        <p:spPr>
          <a:xfrm>
            <a:off x="0" y="1796891"/>
            <a:ext cx="254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Berlin Sans FB Demi" panose="020E0802020502020306" pitchFamily="34" charset="0"/>
                <a:ea typeface="华文中宋" panose="02010600040101010101" pitchFamily="2" charset="-122"/>
              </a:rPr>
              <a:t>4</a:t>
            </a:r>
            <a:r>
              <a:rPr lang="en-US" altLang="zh-CN" sz="3600" dirty="0">
                <a:solidFill>
                  <a:schemeClr val="tx1"/>
                </a:solidFill>
                <a:latin typeface="Berlin Sans FB Demi" panose="020E0802020502020306" pitchFamily="34" charset="0"/>
                <a:ea typeface="华文中宋" panose="02010600040101010101" pitchFamily="2" charset="-122"/>
              </a:rPr>
              <a:t>.</a:t>
            </a:r>
            <a:r>
              <a:rPr lang="zh-CN" altLang="en-US" sz="36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实验收获</a:t>
            </a:r>
            <a:endParaRPr lang="zh-CN" alt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C1FD89-648F-E291-D8F1-385AD501CBE2}"/>
              </a:ext>
            </a:extLst>
          </p:cNvPr>
          <p:cNvSpPr txBox="1"/>
          <p:nvPr/>
        </p:nvSpPr>
        <p:spPr>
          <a:xfrm>
            <a:off x="10384972" y="0"/>
            <a:ext cx="1947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31" y="2327550"/>
            <a:ext cx="4605459" cy="2890410"/>
          </a:xfrm>
        </p:spPr>
        <p:txBody>
          <a:bodyPr rtlCol="0">
            <a:normAutofit/>
          </a:bodyPr>
          <a:lstStyle/>
          <a:p>
            <a:pPr marL="514350" indent="-514350" rtl="0">
              <a:buFont typeface="+mj-lt"/>
              <a:buAutoNum type="arabicPeriod"/>
            </a:pP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APP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的基本介绍</a:t>
            </a:r>
            <a:endParaRPr lang="en-US" altLang="zh-CN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14350" indent="-514350" rtl="0">
              <a:buFont typeface="+mj-lt"/>
              <a:buAutoNum type="arabicPeriod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四大组件的实现</a:t>
            </a:r>
            <a:endParaRPr lang="en-US" altLang="zh-CN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14350" indent="-514350" rtl="0">
              <a:buFont typeface="+mj-lt"/>
              <a:buAutoNum type="arabicPeriod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传感器的实现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摄像头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</a:p>
          <a:p>
            <a:pPr marL="514350" indent="-514350" rtl="0">
              <a:buFont typeface="+mj-lt"/>
              <a:buAutoNum type="arabicPeriod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实验收获</a:t>
            </a:r>
            <a:endParaRPr lang="en-US" altLang="zh-CN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rtl="0"/>
            <a:endParaRPr lang="en-US" altLang="zh-CN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rtl="0"/>
            <a:endParaRPr lang="zh-CN" altLang="en-US" sz="32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E4991FD-FCFA-07C0-CC16-BD65C7836225}"/>
              </a:ext>
            </a:extLst>
          </p:cNvPr>
          <p:cNvSpPr txBox="1">
            <a:spLocks/>
          </p:cNvSpPr>
          <p:nvPr/>
        </p:nvSpPr>
        <p:spPr>
          <a:xfrm>
            <a:off x="31431" y="0"/>
            <a:ext cx="5775960" cy="153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latin typeface="Bauhaus 93" panose="04030905020B02020C02" pitchFamily="82" charset="0"/>
              </a:rPr>
              <a:t>Android</a:t>
            </a:r>
            <a:br>
              <a:rPr lang="en-US" altLang="zh-CN" sz="4400" dirty="0">
                <a:latin typeface="Bauhaus 93" panose="04030905020B02020C02" pitchFamily="82" charset="0"/>
              </a:rPr>
            </a:br>
            <a:r>
              <a:rPr lang="en-US" altLang="zh-CN" sz="7000" dirty="0">
                <a:latin typeface="Bauhaus 93" panose="04030905020B02020C02" pitchFamily="82" charset="0"/>
              </a:rPr>
              <a:t>DAYS MATTER</a:t>
            </a:r>
            <a:endParaRPr lang="zh-CN" altLang="en-US" sz="70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9409" y="994962"/>
            <a:ext cx="9322024" cy="623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1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我们小组设计了名为</a:t>
            </a:r>
            <a:r>
              <a:rPr lang="en-US" altLang="zh-CN" u="sng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  <a:r>
              <a:rPr lang="zh-CN" altLang="en-US" sz="1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的纪念日软件，主要设计思想为记录任何时间发生的事情，并由此衍生出了许多相关的功能，下面将分界面进行简单的介绍：</a:t>
            </a:r>
            <a:endParaRPr lang="en-US" altLang="zh-CN" sz="1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rtl="0"/>
            <a:endParaRPr lang="en-US" altLang="zh-CN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rtl="0"/>
            <a:endParaRPr lang="en-US" altLang="zh-CN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36BF03F-9DB3-177D-8778-53D71B806A18}"/>
              </a:ext>
            </a:extLst>
          </p:cNvPr>
          <p:cNvSpPr txBox="1">
            <a:spLocks/>
          </p:cNvSpPr>
          <p:nvPr/>
        </p:nvSpPr>
        <p:spPr>
          <a:xfrm>
            <a:off x="0" y="2952041"/>
            <a:ext cx="4528768" cy="3962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4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solidFill>
                  <a:schemeClr val="tx1"/>
                </a:solidFill>
                <a:latin typeface="Berlin Sans FB Demi" panose="020E0802020502020306" pitchFamily="34" charset="0"/>
                <a:ea typeface="华文中宋" panose="02010600040101010101" pitchFamily="2" charset="-122"/>
              </a:rPr>
              <a:t>1.</a:t>
            </a:r>
            <a:r>
              <a:rPr lang="zh-CN" altLang="en-US" sz="40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基本介绍</a:t>
            </a:r>
            <a:endParaRPr lang="en-US" altLang="zh-CN" sz="4000" b="1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54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Bauhaus 93" panose="04030905020B02020C02" pitchFamily="82" charset="0"/>
              </a:rPr>
              <a:t>Android</a:t>
            </a:r>
            <a:endParaRPr lang="zh-CN" altLang="en-US" sz="2400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056D63-17AF-7598-0813-7A4CFB9854C9}"/>
              </a:ext>
            </a:extLst>
          </p:cNvPr>
          <p:cNvSpPr txBox="1"/>
          <p:nvPr/>
        </p:nvSpPr>
        <p:spPr>
          <a:xfrm>
            <a:off x="10325438" y="0"/>
            <a:ext cx="1947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endParaRPr lang="zh-CN" altLang="en-US" sz="22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300C70F-01DF-2F99-C37B-FFD094DA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409" y="1914407"/>
            <a:ext cx="1398086" cy="3029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6A7A620-2B37-81DD-6BA4-161A6F655C3F}"/>
              </a:ext>
            </a:extLst>
          </p:cNvPr>
          <p:cNvSpPr txBox="1"/>
          <p:nvPr/>
        </p:nvSpPr>
        <p:spPr>
          <a:xfrm>
            <a:off x="4137998" y="1844469"/>
            <a:ext cx="8054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主界面：</a:t>
            </a:r>
            <a:endParaRPr lang="en-US" altLang="zh-CN" b="0" i="0" dirty="0">
              <a:solidFill>
                <a:srgbClr val="C00000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包含了四个按钮，用于创建相应的</a:t>
            </a:r>
            <a:r>
              <a:rPr lang="en-US" altLang="zh-CN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Intent</a:t>
            </a:r>
            <a:r>
              <a: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，然后启动并跳转到我们需要的界面。</a:t>
            </a:r>
            <a:endParaRPr lang="en-US" altLang="zh-CN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042375-9E47-3181-4B3F-132178228275}"/>
              </a:ext>
            </a:extLst>
          </p:cNvPr>
          <p:cNvSpPr txBox="1"/>
          <p:nvPr/>
        </p:nvSpPr>
        <p:spPr>
          <a:xfrm>
            <a:off x="4528766" y="4559189"/>
            <a:ext cx="507374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纪念日界面：</a:t>
            </a:r>
          </a:p>
          <a:p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负责本部分的莫正茂在这个部分运用了</a:t>
            </a: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Jetpack Compose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的工具包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，并且在这个部分实现了：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content provider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摄像头传感器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数据库存入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/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删除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A8C311-FF8E-0ACB-2F80-6A20DA46F098}"/>
              </a:ext>
            </a:extLst>
          </p:cNvPr>
          <p:cNvSpPr txBox="1"/>
          <p:nvPr/>
        </p:nvSpPr>
        <p:spPr>
          <a:xfrm>
            <a:off x="8344766" y="2847885"/>
            <a:ext cx="35218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历史的这一天 界面：</a:t>
            </a: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负责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本部分的梁浩彭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实现以下功能：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</a:t>
            </a: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ctivity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Adapter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接口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</a:t>
            </a: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ean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类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C54C41-36B0-1264-9C7D-086CBE4D990B}"/>
              </a:ext>
            </a:extLst>
          </p:cNvPr>
          <p:cNvSpPr txBox="1"/>
          <p:nvPr/>
        </p:nvSpPr>
        <p:spPr>
          <a:xfrm>
            <a:off x="8953097" y="4713076"/>
            <a:ext cx="455335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NOTE</a:t>
            </a:r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笔记界面：</a:t>
            </a:r>
          </a:p>
          <a:p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负责本部分的黄嘉星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实现以下功能：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</a:t>
            </a: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ctivity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RECORD_AUDIO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录音功能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NotesAdapter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连接数据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19E903-6B7D-2BA8-AECD-AA165B32975D}"/>
              </a:ext>
            </a:extLst>
          </p:cNvPr>
          <p:cNvSpPr txBox="1"/>
          <p:nvPr/>
        </p:nvSpPr>
        <p:spPr>
          <a:xfrm>
            <a:off x="4488067" y="2847886"/>
            <a:ext cx="32158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用户登录界面：</a:t>
            </a:r>
          </a:p>
          <a:p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负责人熊子谦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在这个部分实现了：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Activity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Broadcast Receiver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SharedPreference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数据储存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736BF03F-9DB3-177D-8778-53D71B806A18}"/>
              </a:ext>
            </a:extLst>
          </p:cNvPr>
          <p:cNvSpPr txBox="1">
            <a:spLocks/>
          </p:cNvSpPr>
          <p:nvPr/>
        </p:nvSpPr>
        <p:spPr>
          <a:xfrm>
            <a:off x="0" y="2952041"/>
            <a:ext cx="3767015" cy="3962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4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Berlin Sans FB Demi" panose="020E0802020502020306" pitchFamily="34" charset="0"/>
                <a:ea typeface="华文中宋" panose="0201060004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基本介绍</a:t>
            </a:r>
            <a:endParaRPr lang="en-US" altLang="zh-CN" sz="3200" b="1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44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Bauhaus 93" panose="04030905020B02020C02" pitchFamily="82" charset="0"/>
              </a:rPr>
              <a:t>Android</a:t>
            </a:r>
            <a:endParaRPr lang="zh-CN" altLang="en-US" sz="1800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056D63-17AF-7598-0813-7A4CFB9854C9}"/>
              </a:ext>
            </a:extLst>
          </p:cNvPr>
          <p:cNvSpPr txBox="1"/>
          <p:nvPr/>
        </p:nvSpPr>
        <p:spPr>
          <a:xfrm>
            <a:off x="10325438" y="0"/>
            <a:ext cx="1947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endParaRPr lang="zh-CN" altLang="en-US" sz="2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042375-9E47-3181-4B3F-132178228275}"/>
              </a:ext>
            </a:extLst>
          </p:cNvPr>
          <p:cNvSpPr txBox="1"/>
          <p:nvPr/>
        </p:nvSpPr>
        <p:spPr>
          <a:xfrm>
            <a:off x="1717196" y="3370291"/>
            <a:ext cx="92782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纪念日界面：</a:t>
            </a:r>
          </a:p>
          <a:p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负责本部分的莫正茂在这个部分运用了</a:t>
            </a:r>
            <a:r>
              <a:rPr lang="en-US" altLang="zh-CN" sz="1600" b="1" i="0" u="sng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00"/>
                </a:highligh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Jetpack Compose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的工具包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，并且在这个部分实现以下功能：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Activity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</a:t>
            </a: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ontent provider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摄像头传感器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数据库存入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/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删除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89E73-F7D0-92CB-72D7-BBDAE82AFFDD}"/>
              </a:ext>
            </a:extLst>
          </p:cNvPr>
          <p:cNvSpPr txBox="1"/>
          <p:nvPr/>
        </p:nvSpPr>
        <p:spPr>
          <a:xfrm>
            <a:off x="1712872" y="1360484"/>
            <a:ext cx="32158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用户登录界面：</a:t>
            </a:r>
          </a:p>
          <a:p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熊子谦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在这个部分实现了：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Activity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Broadcast Receiver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SharedPreference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数据储存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B360F7-04C0-6F8E-BE26-6CFC8D0D4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49" y="4074320"/>
            <a:ext cx="1222655" cy="26490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1FBD9E-3B96-88C2-52E2-D72BCF8A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621" y="4074321"/>
            <a:ext cx="1231776" cy="2649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E0F8F2-D90A-36D7-7313-2EB9931C3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117" y="4054556"/>
            <a:ext cx="1231775" cy="26688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52FC1C-A06A-ECB6-5C5B-530F5856A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661" y="4054557"/>
            <a:ext cx="1231775" cy="26688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4DFB33D-1B14-B693-59DC-56A253B8B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026" y="827756"/>
            <a:ext cx="1152000" cy="2496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8EFC199-DC26-A27B-5DD0-28F945217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444" y="810035"/>
            <a:ext cx="1152000" cy="249599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8428F7B-1685-3125-EE37-11BE9037D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073" y="865514"/>
            <a:ext cx="1152000" cy="2496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474A920-1CA1-54AE-B638-1AADDA5E1D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7661" y="845476"/>
            <a:ext cx="1152000" cy="2496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1D9CB92-BBA8-7745-02E2-732D7F16EC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1438" y="845477"/>
            <a:ext cx="1152000" cy="24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5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736BF03F-9DB3-177D-8778-53D71B806A18}"/>
              </a:ext>
            </a:extLst>
          </p:cNvPr>
          <p:cNvSpPr txBox="1">
            <a:spLocks/>
          </p:cNvSpPr>
          <p:nvPr/>
        </p:nvSpPr>
        <p:spPr>
          <a:xfrm>
            <a:off x="0" y="2952041"/>
            <a:ext cx="3767015" cy="3962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4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3200" dirty="0">
                <a:solidFill>
                  <a:schemeClr val="tx1"/>
                </a:solidFill>
                <a:latin typeface="Berlin Sans FB Demi" panose="020E0802020502020306" pitchFamily="34" charset="0"/>
                <a:ea typeface="华文中宋" panose="0201060004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基本介绍</a:t>
            </a:r>
            <a:endParaRPr lang="en-US" altLang="zh-CN" sz="3200" b="1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44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Bauhaus 93" panose="04030905020B02020C02" pitchFamily="82" charset="0"/>
              </a:rPr>
              <a:t>Android</a:t>
            </a:r>
            <a:endParaRPr lang="zh-CN" altLang="en-US" sz="1800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056D63-17AF-7598-0813-7A4CFB9854C9}"/>
              </a:ext>
            </a:extLst>
          </p:cNvPr>
          <p:cNvSpPr txBox="1"/>
          <p:nvPr/>
        </p:nvSpPr>
        <p:spPr>
          <a:xfrm>
            <a:off x="10325438" y="0"/>
            <a:ext cx="1947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endParaRPr lang="zh-CN" altLang="en-US" sz="2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042375-9E47-3181-4B3F-132178228275}"/>
              </a:ext>
            </a:extLst>
          </p:cNvPr>
          <p:cNvSpPr txBox="1"/>
          <p:nvPr/>
        </p:nvSpPr>
        <p:spPr>
          <a:xfrm>
            <a:off x="2088483" y="3474460"/>
            <a:ext cx="45421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NOTE</a:t>
            </a:r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笔记界面：</a:t>
            </a:r>
          </a:p>
          <a:p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负责本部分的黄嘉星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在这个部分实现以下功能：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</a:t>
            </a: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ctivity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RECORD_AUDIO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录音功能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NotesAdapter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连接数据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(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选择图片，数据搜索，设置字体颜色功能</a:t>
            </a: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89E73-F7D0-92CB-72D7-BBDAE82AFFDD}"/>
              </a:ext>
            </a:extLst>
          </p:cNvPr>
          <p:cNvSpPr txBox="1"/>
          <p:nvPr/>
        </p:nvSpPr>
        <p:spPr>
          <a:xfrm>
            <a:off x="2858366" y="1336615"/>
            <a:ext cx="35218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历史的这一天 界面：</a:t>
            </a:r>
          </a:p>
          <a:p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负责梁浩彭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在这个部分实现了：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</a:t>
            </a: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ctivity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组件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Adapter</a:t>
            </a:r>
            <a:r>
              <a:rPr lang="zh-CN" alt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接口</a:t>
            </a:r>
            <a:endParaRPr lang="en-US" altLang="zh-CN" sz="1600" b="0" i="0" dirty="0">
              <a:solidFill>
                <a:schemeClr val="accent3">
                  <a:lumMod val="75000"/>
                </a:schemeClr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</a:t>
            </a:r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ean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类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3E2F5F-7819-A538-93C6-B94B14A8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952" y="3429000"/>
            <a:ext cx="1462199" cy="3168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8E4800-0635-73C5-0FE3-6EC9F1688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449" y="3429000"/>
            <a:ext cx="1462199" cy="31680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504823F-B206-89E4-0AEF-062CE6A87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86" y="467791"/>
            <a:ext cx="1443029" cy="27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C39510A-1EDA-5271-F33A-8B0F761B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908" y="467791"/>
            <a:ext cx="1443029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E54048F3-B07B-41CE-8538-C178B076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" y="3028952"/>
            <a:ext cx="3981774" cy="382904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7681" y="6353088"/>
            <a:ext cx="4086808" cy="1010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2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</a:t>
            </a:r>
            <a:r>
              <a:rPr lang="en-US" altLang="zh-CN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ontent provider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6DE46A3-8559-577F-9D1B-16BD4C2B8840}"/>
              </a:ext>
            </a:extLst>
          </p:cNvPr>
          <p:cNvSpPr txBox="1">
            <a:spLocks/>
          </p:cNvSpPr>
          <p:nvPr/>
        </p:nvSpPr>
        <p:spPr>
          <a:xfrm>
            <a:off x="8067869" y="4665306"/>
            <a:ext cx="4124131" cy="2192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65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pPr algn="r"/>
            <a:r>
              <a:rPr lang="en-US" altLang="zh-CN" sz="1800" dirty="0">
                <a:solidFill>
                  <a:schemeClr val="tx1"/>
                </a:solidFill>
                <a:latin typeface="Bauhaus 93" panose="04030905020B02020C02" pitchFamily="82" charset="0"/>
              </a:rPr>
              <a:t>Android</a:t>
            </a:r>
            <a:endParaRPr lang="zh-CN" altLang="en-US" sz="1800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119120-0A20-F889-139D-6E5D6F7D6CD8}"/>
              </a:ext>
            </a:extLst>
          </p:cNvPr>
          <p:cNvSpPr txBox="1"/>
          <p:nvPr/>
        </p:nvSpPr>
        <p:spPr>
          <a:xfrm>
            <a:off x="9930881" y="4120991"/>
            <a:ext cx="2261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tx1"/>
                </a:solidFill>
                <a:latin typeface="Berlin Sans FB Demi" panose="020E0802020502020306" pitchFamily="34" charset="0"/>
                <a:ea typeface="华文中宋" panose="0201060004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四大组件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3B9F47-3AD6-AA59-04C6-53284889255F}"/>
              </a:ext>
            </a:extLst>
          </p:cNvPr>
          <p:cNvSpPr txBox="1"/>
          <p:nvPr/>
        </p:nvSpPr>
        <p:spPr>
          <a:xfrm>
            <a:off x="10384972" y="1119674"/>
            <a:ext cx="1947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endParaRPr lang="zh-CN" altLang="en-US" sz="2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002A75-332F-B732-C87D-A030E605F14F}"/>
              </a:ext>
            </a:extLst>
          </p:cNvPr>
          <p:cNvSpPr txBox="1"/>
          <p:nvPr/>
        </p:nvSpPr>
        <p:spPr>
          <a:xfrm>
            <a:off x="5932065" y="5469265"/>
            <a:ext cx="240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Service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065BCE-A087-B236-170A-D353EA672258}"/>
              </a:ext>
            </a:extLst>
          </p:cNvPr>
          <p:cNvSpPr txBox="1"/>
          <p:nvPr/>
        </p:nvSpPr>
        <p:spPr>
          <a:xfrm>
            <a:off x="5088163" y="5904154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Broadcast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FEACB8-7496-B729-6D20-0ADFE95E7E95}"/>
              </a:ext>
            </a:extLst>
          </p:cNvPr>
          <p:cNvSpPr txBox="1"/>
          <p:nvPr/>
        </p:nvSpPr>
        <p:spPr>
          <a:xfrm>
            <a:off x="6116552" y="5027450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Activity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66D109D-CB8F-5ED2-77BB-4681E89B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981774" cy="30289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3187934-1976-3549-4D04-E87AA9B4AB27}"/>
              </a:ext>
            </a:extLst>
          </p:cNvPr>
          <p:cNvSpPr txBox="1"/>
          <p:nvPr/>
        </p:nvSpPr>
        <p:spPr>
          <a:xfrm>
            <a:off x="4647441" y="296050"/>
            <a:ext cx="307467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Activity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lt"/>
              <a:buAutoNum type="alphaUcPeriod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主界面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lt"/>
              <a:buAutoNum type="alphaUcPeriod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用户登录界面：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注册界面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登陆界面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用户信息界面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lt"/>
              <a:buAutoNum type="alphaUcPeriod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纪念日界面：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纪念日主界面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创建纪念日界面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lt"/>
              <a:buAutoNum type="alphaUcPeriod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历史这一天界面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altLang="zh-CN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NOTE</a:t>
            </a: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界面：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NOTE</a:t>
            </a: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主界面</a:t>
            </a:r>
            <a:endParaRPr lang="en-US" altLang="zh-CN" sz="2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创建</a:t>
            </a:r>
            <a:r>
              <a:rPr lang="en-US" altLang="zh-CN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NOTE</a:t>
            </a: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3F6E9A-C5E4-4588-F995-4C367AED5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1"/>
          <a:stretch/>
        </p:blipFill>
        <p:spPr>
          <a:xfrm>
            <a:off x="366872" y="653587"/>
            <a:ext cx="5565193" cy="20659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7681" y="6353088"/>
            <a:ext cx="4086808" cy="1010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2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</a:t>
            </a:r>
            <a:r>
              <a:rPr lang="en-US" altLang="zh-CN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ontent provider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6DE46A3-8559-577F-9D1B-16BD4C2B8840}"/>
              </a:ext>
            </a:extLst>
          </p:cNvPr>
          <p:cNvSpPr txBox="1">
            <a:spLocks/>
          </p:cNvSpPr>
          <p:nvPr/>
        </p:nvSpPr>
        <p:spPr>
          <a:xfrm>
            <a:off x="8067869" y="4665306"/>
            <a:ext cx="4124131" cy="2192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65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pPr algn="r"/>
            <a:r>
              <a:rPr lang="en-US" altLang="zh-CN" sz="1800" dirty="0">
                <a:solidFill>
                  <a:schemeClr val="tx1"/>
                </a:solidFill>
                <a:latin typeface="Bauhaus 93" panose="04030905020B02020C02" pitchFamily="82" charset="0"/>
              </a:rPr>
              <a:t>Android</a:t>
            </a:r>
            <a:endParaRPr lang="zh-CN" altLang="en-US" sz="1800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119120-0A20-F889-139D-6E5D6F7D6CD8}"/>
              </a:ext>
            </a:extLst>
          </p:cNvPr>
          <p:cNvSpPr txBox="1"/>
          <p:nvPr/>
        </p:nvSpPr>
        <p:spPr>
          <a:xfrm>
            <a:off x="9930881" y="4120991"/>
            <a:ext cx="2261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tx1"/>
                </a:solidFill>
                <a:latin typeface="Berlin Sans FB Demi" panose="020E0802020502020306" pitchFamily="34" charset="0"/>
                <a:ea typeface="华文中宋" panose="0201060004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四大组件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3B9F47-3AD6-AA59-04C6-53284889255F}"/>
              </a:ext>
            </a:extLst>
          </p:cNvPr>
          <p:cNvSpPr txBox="1"/>
          <p:nvPr/>
        </p:nvSpPr>
        <p:spPr>
          <a:xfrm>
            <a:off x="10384972" y="1119674"/>
            <a:ext cx="1947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endParaRPr lang="zh-CN" altLang="en-US" sz="2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002A75-332F-B732-C87D-A030E605F14F}"/>
              </a:ext>
            </a:extLst>
          </p:cNvPr>
          <p:cNvSpPr txBox="1"/>
          <p:nvPr/>
        </p:nvSpPr>
        <p:spPr>
          <a:xfrm>
            <a:off x="5932065" y="5469265"/>
            <a:ext cx="240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Service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065BCE-A087-B236-170A-D353EA672258}"/>
              </a:ext>
            </a:extLst>
          </p:cNvPr>
          <p:cNvSpPr txBox="1"/>
          <p:nvPr/>
        </p:nvSpPr>
        <p:spPr>
          <a:xfrm>
            <a:off x="5088163" y="5904154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Broadcast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FEACB8-7496-B729-6D20-0ADFE95E7E95}"/>
              </a:ext>
            </a:extLst>
          </p:cNvPr>
          <p:cNvSpPr txBox="1"/>
          <p:nvPr/>
        </p:nvSpPr>
        <p:spPr>
          <a:xfrm>
            <a:off x="6116552" y="5027450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Activity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187934-1976-3549-4D04-E87AA9B4AB27}"/>
              </a:ext>
            </a:extLst>
          </p:cNvPr>
          <p:cNvSpPr txBox="1"/>
          <p:nvPr/>
        </p:nvSpPr>
        <p:spPr>
          <a:xfrm>
            <a:off x="366872" y="3136106"/>
            <a:ext cx="6814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Broadcast</a:t>
            </a:r>
          </a:p>
          <a:p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在登录界面中，当用户连续三次输错了用户名密码时，通过</a:t>
            </a:r>
            <a:r>
              <a:rPr lang="en-US" altLang="zh-CN" sz="20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Broadcast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组件提醒用户并且自动退出到登录界面。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若用户名没错密码错误则会锁定该用户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endParaRPr lang="en-US" altLang="zh-CN" sz="2000" b="1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64C922-04B5-F735-5AE5-CFEF586BE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9" t="40441" r="3922" b="37005"/>
          <a:stretch/>
        </p:blipFill>
        <p:spPr>
          <a:xfrm>
            <a:off x="6259937" y="902944"/>
            <a:ext cx="2841236" cy="151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1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E94C8F4-CDFA-4C6B-DB55-54C9D086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1" y="2670565"/>
            <a:ext cx="4511271" cy="3682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7681" y="6353088"/>
            <a:ext cx="4086808" cy="1010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Content provider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6DE46A3-8559-577F-9D1B-16BD4C2B8840}"/>
              </a:ext>
            </a:extLst>
          </p:cNvPr>
          <p:cNvSpPr txBox="1">
            <a:spLocks/>
          </p:cNvSpPr>
          <p:nvPr/>
        </p:nvSpPr>
        <p:spPr>
          <a:xfrm>
            <a:off x="8067869" y="4665306"/>
            <a:ext cx="4124131" cy="2192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65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pPr algn="r"/>
            <a:r>
              <a:rPr lang="en-US" altLang="zh-CN" sz="1800" dirty="0">
                <a:solidFill>
                  <a:schemeClr val="tx1"/>
                </a:solidFill>
                <a:latin typeface="Bauhaus 93" panose="04030905020B02020C02" pitchFamily="82" charset="0"/>
              </a:rPr>
              <a:t>Android</a:t>
            </a:r>
            <a:endParaRPr lang="zh-CN" altLang="en-US" sz="1800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119120-0A20-F889-139D-6E5D6F7D6CD8}"/>
              </a:ext>
            </a:extLst>
          </p:cNvPr>
          <p:cNvSpPr txBox="1"/>
          <p:nvPr/>
        </p:nvSpPr>
        <p:spPr>
          <a:xfrm>
            <a:off x="9930881" y="4120991"/>
            <a:ext cx="2261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tx1"/>
                </a:solidFill>
                <a:latin typeface="Berlin Sans FB Demi" panose="020E0802020502020306" pitchFamily="34" charset="0"/>
                <a:ea typeface="华文中宋" panose="0201060004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四大组件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3B9F47-3AD6-AA59-04C6-53284889255F}"/>
              </a:ext>
            </a:extLst>
          </p:cNvPr>
          <p:cNvSpPr txBox="1"/>
          <p:nvPr/>
        </p:nvSpPr>
        <p:spPr>
          <a:xfrm>
            <a:off x="10384972" y="1119674"/>
            <a:ext cx="1947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latin typeface="Bauhaus 93" panose="04030905020B02020C02" pitchFamily="82" charset="0"/>
              </a:rPr>
              <a:t>DAYS MATTER</a:t>
            </a:r>
          </a:p>
          <a:p>
            <a:endParaRPr lang="zh-CN" altLang="en-US" sz="2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002A75-332F-B732-C87D-A030E605F14F}"/>
              </a:ext>
            </a:extLst>
          </p:cNvPr>
          <p:cNvSpPr txBox="1"/>
          <p:nvPr/>
        </p:nvSpPr>
        <p:spPr>
          <a:xfrm>
            <a:off x="5932065" y="5469265"/>
            <a:ext cx="240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Service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065BCE-A087-B236-170A-D353EA672258}"/>
              </a:ext>
            </a:extLst>
          </p:cNvPr>
          <p:cNvSpPr txBox="1"/>
          <p:nvPr/>
        </p:nvSpPr>
        <p:spPr>
          <a:xfrm>
            <a:off x="5088163" y="5904154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Broadcast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FEACB8-7496-B729-6D20-0ADFE95E7E95}"/>
              </a:ext>
            </a:extLst>
          </p:cNvPr>
          <p:cNvSpPr txBox="1"/>
          <p:nvPr/>
        </p:nvSpPr>
        <p:spPr>
          <a:xfrm>
            <a:off x="6116552" y="5027450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Activity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187934-1976-3549-4D04-E87AA9B4AB27}"/>
              </a:ext>
            </a:extLst>
          </p:cNvPr>
          <p:cNvSpPr txBox="1"/>
          <p:nvPr/>
        </p:nvSpPr>
        <p:spPr>
          <a:xfrm>
            <a:off x="4766148" y="1360188"/>
            <a:ext cx="50304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Content provider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创建一个名为</a:t>
            </a:r>
            <a:r>
              <a:rPr lang="en-US" altLang="zh-CN" sz="24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images</a:t>
            </a:r>
            <a:r>
              <a:rPr lang="zh-CN" altLang="en-US" sz="24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的子目录用于存储纪念日图片文件，再生成一个用于访问该文件的</a:t>
            </a:r>
            <a:r>
              <a:rPr lang="en-US" altLang="zh-CN" sz="24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Uri</a:t>
            </a:r>
            <a:r>
              <a:rPr lang="zh-CN" altLang="en-US" sz="2400" b="1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对象，实现不同应用之间得以共享数据：分享，保存或显示纪念日图片</a:t>
            </a:r>
            <a:endParaRPr lang="en-US" altLang="zh-CN" sz="2400" b="1" i="0" dirty="0"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2C762-B103-2AAE-B44F-19F776AEF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1" y="113291"/>
            <a:ext cx="4511271" cy="1094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988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2BF7325-52F1-9600-EBE6-287AF92E71DC}"/>
              </a:ext>
            </a:extLst>
          </p:cNvPr>
          <p:cNvSpPr txBox="1">
            <a:spLocks/>
          </p:cNvSpPr>
          <p:nvPr/>
        </p:nvSpPr>
        <p:spPr>
          <a:xfrm>
            <a:off x="8924925" y="4665306"/>
            <a:ext cx="3267075" cy="2192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6500" dirty="0">
                <a:latin typeface="Bauhaus 93" panose="04030905020B02020C02" pitchFamily="82" charset="0"/>
              </a:rPr>
              <a:t>DAYS MATTER</a:t>
            </a:r>
          </a:p>
          <a:p>
            <a:pPr algn="r"/>
            <a:r>
              <a:rPr lang="en-US" altLang="zh-CN" sz="1800" dirty="0">
                <a:latin typeface="Bauhaus 93" panose="04030905020B02020C02" pitchFamily="82" charset="0"/>
              </a:rPr>
              <a:t>Android</a:t>
            </a:r>
            <a:endParaRPr lang="zh-CN" altLang="en-US" sz="1800" dirty="0">
              <a:latin typeface="Bauhaus 93" panose="04030905020B02020C02" pitchFamily="8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8668C9-BD15-265C-D56A-C1FD8779200D}"/>
              </a:ext>
            </a:extLst>
          </p:cNvPr>
          <p:cNvSpPr txBox="1"/>
          <p:nvPr/>
        </p:nvSpPr>
        <p:spPr>
          <a:xfrm>
            <a:off x="0" y="6427113"/>
            <a:ext cx="1947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Bauhaus 93" panose="04030905020B02020C02" pitchFamily="82" charset="0"/>
              </a:rPr>
              <a:t>DAYS MATTER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994BE6-F8C1-A2B7-CD94-FA1FDFFCA732}"/>
              </a:ext>
            </a:extLst>
          </p:cNvPr>
          <p:cNvSpPr txBox="1"/>
          <p:nvPr/>
        </p:nvSpPr>
        <p:spPr>
          <a:xfrm>
            <a:off x="9930881" y="4120991"/>
            <a:ext cx="2261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Berlin Sans FB Demi" panose="020E0802020502020306" pitchFamily="34" charset="0"/>
                <a:ea typeface="华文中宋" panose="02010600040101010101" pitchFamily="2" charset="-122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传感器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A2E1D3-B7C3-A1F0-B82D-8A7BC74A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26" y="603100"/>
            <a:ext cx="5551595" cy="8480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C02354-25C1-C429-241B-016C1AEA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127" y="1580735"/>
            <a:ext cx="5551595" cy="13878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A386FA-0C8B-9C36-A30B-81637C17D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536" y="3365111"/>
            <a:ext cx="5996778" cy="6960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3CB9AB6-4373-F943-FF3C-B56195DC9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920" y="4182751"/>
            <a:ext cx="696009" cy="69600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81F828C-6996-DDDB-BC53-F310A35317E7}"/>
              </a:ext>
            </a:extLst>
          </p:cNvPr>
          <p:cNvSpPr txBox="1"/>
          <p:nvPr/>
        </p:nvSpPr>
        <p:spPr>
          <a:xfrm>
            <a:off x="180975" y="527541"/>
            <a:ext cx="599677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摄像机</a:t>
            </a:r>
            <a:endParaRPr lang="en-US" altLang="zh-CN" sz="3200" b="1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当用户点击拍照按钮时：</a:t>
            </a:r>
            <a:endParaRPr lang="en-US" altLang="zh-CN" sz="2000" b="1" dirty="0">
              <a:solidFill>
                <a:schemeClr val="accent4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调用 </a:t>
            </a:r>
            <a:r>
              <a: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cameraLauncher.launch(uri) </a:t>
            </a:r>
            <a:r>
              <a: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启动拍照操作</a:t>
            </a:r>
            <a:endParaRPr lang="en-US" altLang="zh-CN" sz="2000" b="1" dirty="0">
              <a:solidFill>
                <a:schemeClr val="accent4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拍照完成后：</a:t>
            </a:r>
            <a:endParaRPr lang="en-US" altLang="zh-CN" sz="2000" b="1" dirty="0">
              <a:solidFill>
                <a:schemeClr val="accent4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通过</a:t>
            </a:r>
            <a:r>
              <a: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onResult</a:t>
            </a:r>
            <a:r>
              <a: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回调函数获取拍照结果，将</a:t>
            </a:r>
            <a:r>
              <a: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success</a:t>
            </a:r>
            <a:r>
              <a: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的值赋给 </a:t>
            </a:r>
            <a:r>
              <a: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hasImage </a:t>
            </a:r>
            <a:r>
              <a: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变量，应用于纪念日背景上。</a:t>
            </a:r>
            <a:endParaRPr lang="en-US" altLang="zh-CN" sz="2000" b="1" dirty="0">
              <a:solidFill>
                <a:schemeClr val="accent4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endParaRPr lang="en-US" altLang="zh-CN" sz="3200" b="1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3DAAD9-15C1-DE19-08BF-834AA95C24DA}"/>
              </a:ext>
            </a:extLst>
          </p:cNvPr>
          <p:cNvSpPr txBox="1"/>
          <p:nvPr/>
        </p:nvSpPr>
        <p:spPr>
          <a:xfrm>
            <a:off x="346775" y="3482282"/>
            <a:ext cx="574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用于描述控制设摄像头图标的矢量图形：</a:t>
            </a:r>
            <a:endParaRPr lang="en-US" altLang="zh-CN" sz="2400" b="1" dirty="0">
              <a:solidFill>
                <a:schemeClr val="accent4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单线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10_TF22318419_Win32" id="{F141DCE7-A274-4EDC-95ED-DF4708842D42}" vid="{F34F8A2A-211F-40A8-A40C-3695F438F48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极简风格营销</Template>
  <TotalTime>543</TotalTime>
  <Words>975</Words>
  <Application>Microsoft Office PowerPoint</Application>
  <PresentationFormat>宽屏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Microsoft YaHei UI</vt:lpstr>
      <vt:lpstr>方正粗黑宋简体</vt:lpstr>
      <vt:lpstr>华文中宋</vt:lpstr>
      <vt:lpstr>Arial</vt:lpstr>
      <vt:lpstr>Bauhaus 93</vt:lpstr>
      <vt:lpstr>Berlin Sans FB Demi</vt:lpstr>
      <vt:lpstr>Tenorite</vt:lpstr>
      <vt:lpstr>Wingdings</vt:lpstr>
      <vt:lpstr>单线</vt:lpstr>
      <vt:lpstr>Android DAYS MATTER 小组成员：莫正茂 黄嘉星 熊子谦 梁浩彭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DAYS MATTER 小组成员：莫正茂 黄嘉星 熊子谦 梁浩彭</dc:title>
  <dc:creator>mm zzmm</dc:creator>
  <cp:lastModifiedBy>mm zzmm</cp:lastModifiedBy>
  <cp:revision>11</cp:revision>
  <dcterms:created xsi:type="dcterms:W3CDTF">2023-06-11T05:42:19Z</dcterms:created>
  <dcterms:modified xsi:type="dcterms:W3CDTF">2023-06-11T15:06:08Z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